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70" r:id="rId4"/>
    <p:sldId id="310" r:id="rId5"/>
    <p:sldId id="352" r:id="rId6"/>
    <p:sldId id="353" r:id="rId7"/>
  </p:sldIdLst>
  <p:sldSz cx="9144000" cy="6858000" type="screen4x3"/>
  <p:notesSz cx="6350000" cy="91757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E2D"/>
    <a:srgbClr val="58B05C"/>
    <a:srgbClr val="C9E5C9"/>
    <a:srgbClr val="408843"/>
    <a:srgbClr val="A4D4A6"/>
    <a:srgbClr val="4B9F4D"/>
    <a:srgbClr val="DDEFDD"/>
    <a:srgbClr val="CBE7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337" autoAdjust="0"/>
  </p:normalViewPr>
  <p:slideViewPr>
    <p:cSldViewPr>
      <p:cViewPr>
        <p:scale>
          <a:sx n="50" d="100"/>
          <a:sy n="50" d="100"/>
        </p:scale>
        <p:origin x="-165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90"/>
        <p:guide pos="20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51138" cy="458788"/>
          </a:xfrm>
          <a:prstGeom prst="rect">
            <a:avLst/>
          </a:prstGeom>
        </p:spPr>
        <p:txBody>
          <a:bodyPr vert="horz" lIns="88707" tIns="44354" rIns="88707" bIns="44354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597275" y="0"/>
            <a:ext cx="2751138" cy="458788"/>
          </a:xfrm>
          <a:prstGeom prst="rect">
            <a:avLst/>
          </a:prstGeom>
        </p:spPr>
        <p:txBody>
          <a:bodyPr vert="horz" wrap="square" lIns="88707" tIns="44354" rIns="88707" bIns="443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275186-E1E4-F54A-8354-E2BAFD34F2CF}" type="datetimeFigureOut">
              <a:rPr lang="en-GB"/>
              <a:pPr/>
              <a:t>28/06/2013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2650" y="688975"/>
            <a:ext cx="4584700" cy="3440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707" tIns="44354" rIns="88707" bIns="44354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35000" y="4357688"/>
            <a:ext cx="5080000" cy="4130675"/>
          </a:xfrm>
          <a:prstGeom prst="rect">
            <a:avLst/>
          </a:prstGeom>
        </p:spPr>
        <p:txBody>
          <a:bodyPr vert="horz" lIns="88707" tIns="44354" rIns="88707" bIns="4435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5375"/>
            <a:ext cx="2751138" cy="458788"/>
          </a:xfrm>
          <a:prstGeom prst="rect">
            <a:avLst/>
          </a:prstGeom>
        </p:spPr>
        <p:txBody>
          <a:bodyPr vert="horz" lIns="88707" tIns="44354" rIns="88707" bIns="44354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97275" y="8715375"/>
            <a:ext cx="2751138" cy="458788"/>
          </a:xfrm>
          <a:prstGeom prst="rect">
            <a:avLst/>
          </a:prstGeom>
        </p:spPr>
        <p:txBody>
          <a:bodyPr vert="horz" wrap="square" lIns="88707" tIns="44354" rIns="88707" bIns="443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CF0162-D2A2-544B-8BD0-1319469E45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9443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dirty="0">
              <a:latin typeface="Calibri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B32B4E-D3E7-4746-8076-5DC0B5569DFF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A55299-F47F-6343-9E5D-AEC862011B2B}" type="slidenum">
              <a:rPr lang="en-GB"/>
              <a:pPr eaLnBrk="1" hangingPunct="1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617093-6946-C445-BB73-011914DC2DD0}" type="slidenum">
              <a:rPr lang="en-GB"/>
              <a:pPr eaLnBrk="1" hangingPunct="1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F0162-D2A2-544B-8BD0-1319469E457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377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-1588" y="6454775"/>
            <a:ext cx="9145588" cy="403225"/>
          </a:xfrm>
          <a:custGeom>
            <a:avLst/>
            <a:gdLst/>
            <a:ahLst/>
            <a:cxnLst>
              <a:cxn ang="0">
                <a:pos x="0" y="616"/>
              </a:cxn>
              <a:cxn ang="0">
                <a:pos x="498" y="577"/>
              </a:cxn>
              <a:cxn ang="0">
                <a:pos x="934" y="513"/>
              </a:cxn>
              <a:cxn ang="0">
                <a:pos x="1350" y="436"/>
              </a:cxn>
              <a:cxn ang="0">
                <a:pos x="1825" y="321"/>
              </a:cxn>
              <a:cxn ang="0">
                <a:pos x="2403" y="218"/>
              </a:cxn>
              <a:cxn ang="0">
                <a:pos x="3122" y="128"/>
              </a:cxn>
              <a:cxn ang="0">
                <a:pos x="4330" y="38"/>
              </a:cxn>
              <a:cxn ang="0">
                <a:pos x="5575" y="0"/>
              </a:cxn>
              <a:cxn ang="0">
                <a:pos x="7875" y="77"/>
              </a:cxn>
              <a:cxn ang="0">
                <a:pos x="9095" y="154"/>
              </a:cxn>
              <a:cxn ang="0">
                <a:pos x="11317" y="359"/>
              </a:cxn>
              <a:cxn ang="0">
                <a:pos x="13834" y="616"/>
              </a:cxn>
              <a:cxn ang="0">
                <a:pos x="15568" y="770"/>
              </a:cxn>
              <a:cxn ang="0">
                <a:pos x="17572" y="847"/>
              </a:cxn>
              <a:cxn ang="0">
                <a:pos x="18522" y="834"/>
              </a:cxn>
              <a:cxn ang="0">
                <a:pos x="19434" y="744"/>
              </a:cxn>
              <a:cxn ang="0">
                <a:pos x="20719" y="539"/>
              </a:cxn>
              <a:cxn ang="0">
                <a:pos x="22054" y="308"/>
              </a:cxn>
              <a:cxn ang="0">
                <a:pos x="23172" y="166"/>
              </a:cxn>
              <a:cxn ang="0">
                <a:pos x="24905" y="38"/>
              </a:cxn>
              <a:cxn ang="0">
                <a:pos x="26112" y="12"/>
              </a:cxn>
              <a:cxn ang="0">
                <a:pos x="27011" y="25"/>
              </a:cxn>
              <a:cxn ang="0">
                <a:pos x="28000" y="72"/>
              </a:cxn>
              <a:cxn ang="0">
                <a:pos x="28001" y="1117"/>
              </a:cxn>
              <a:cxn ang="0">
                <a:pos x="1" y="1117"/>
              </a:cxn>
              <a:cxn ang="0">
                <a:pos x="0" y="616"/>
              </a:cxn>
            </a:cxnLst>
            <a:rect l="0" t="0" r="r" b="b"/>
            <a:pathLst>
              <a:path w="28002" h="1118">
                <a:moveTo>
                  <a:pt x="0" y="616"/>
                </a:moveTo>
                <a:lnTo>
                  <a:pt x="498" y="577"/>
                </a:lnTo>
                <a:lnTo>
                  <a:pt x="934" y="513"/>
                </a:lnTo>
                <a:lnTo>
                  <a:pt x="1350" y="436"/>
                </a:lnTo>
                <a:lnTo>
                  <a:pt x="1825" y="321"/>
                </a:lnTo>
                <a:lnTo>
                  <a:pt x="2403" y="218"/>
                </a:lnTo>
                <a:lnTo>
                  <a:pt x="3122" y="128"/>
                </a:lnTo>
                <a:lnTo>
                  <a:pt x="4330" y="38"/>
                </a:lnTo>
                <a:lnTo>
                  <a:pt x="5575" y="0"/>
                </a:lnTo>
                <a:lnTo>
                  <a:pt x="7875" y="77"/>
                </a:lnTo>
                <a:lnTo>
                  <a:pt x="9095" y="154"/>
                </a:lnTo>
                <a:lnTo>
                  <a:pt x="11317" y="359"/>
                </a:lnTo>
                <a:lnTo>
                  <a:pt x="13834" y="616"/>
                </a:lnTo>
                <a:lnTo>
                  <a:pt x="15568" y="770"/>
                </a:lnTo>
                <a:lnTo>
                  <a:pt x="17572" y="847"/>
                </a:lnTo>
                <a:lnTo>
                  <a:pt x="18522" y="834"/>
                </a:lnTo>
                <a:lnTo>
                  <a:pt x="19434" y="744"/>
                </a:lnTo>
                <a:lnTo>
                  <a:pt x="20719" y="539"/>
                </a:lnTo>
                <a:lnTo>
                  <a:pt x="22054" y="308"/>
                </a:lnTo>
                <a:lnTo>
                  <a:pt x="23172" y="166"/>
                </a:lnTo>
                <a:lnTo>
                  <a:pt x="24905" y="38"/>
                </a:lnTo>
                <a:lnTo>
                  <a:pt x="26112" y="12"/>
                </a:lnTo>
                <a:lnTo>
                  <a:pt x="27011" y="25"/>
                </a:lnTo>
                <a:lnTo>
                  <a:pt x="28000" y="72"/>
                </a:lnTo>
                <a:lnTo>
                  <a:pt x="28001" y="1117"/>
                </a:lnTo>
                <a:lnTo>
                  <a:pt x="1" y="1117"/>
                </a:lnTo>
                <a:lnTo>
                  <a:pt x="0" y="616"/>
                </a:lnTo>
              </a:path>
            </a:pathLst>
          </a:custGeom>
          <a:gradFill rotWithShape="0">
            <a:gsLst>
              <a:gs pos="0">
                <a:srgbClr val="2F663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2877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82887-CED9-B24F-A1A0-0008B15B79B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174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2F63E-63C6-2344-8BEF-533104A9AC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57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F5A32-B888-8546-BCFB-56CB329E55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893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C5E2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5B4B2-7AD5-EF42-9A6F-B4425863E3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040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E4D8A-CACC-E74A-8A14-637D5E181C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836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66091-0873-F84E-980C-951A33AEA8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953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4C844-EAB2-144A-BE81-A0DA3B04D3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552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BBCF6-BC66-BD4F-93C6-F668EF3E14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6609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F5C88-27C9-FF4D-BB52-2F4ECCC7DA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316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CF7AD-D886-934B-A0BE-B8F9F04CE3F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511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C1649-225C-3A4B-89C0-B13DA584D4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206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Freeform 13"/>
          <p:cNvSpPr>
            <a:spLocks noChangeArrowheads="1"/>
          </p:cNvSpPr>
          <p:nvPr userDrawn="1"/>
        </p:nvSpPr>
        <p:spPr bwMode="auto">
          <a:xfrm>
            <a:off x="-1588" y="6454775"/>
            <a:ext cx="9145588" cy="403225"/>
          </a:xfrm>
          <a:custGeom>
            <a:avLst/>
            <a:gdLst/>
            <a:ahLst/>
            <a:cxnLst>
              <a:cxn ang="0">
                <a:pos x="0" y="616"/>
              </a:cxn>
              <a:cxn ang="0">
                <a:pos x="498" y="577"/>
              </a:cxn>
              <a:cxn ang="0">
                <a:pos x="934" y="513"/>
              </a:cxn>
              <a:cxn ang="0">
                <a:pos x="1350" y="436"/>
              </a:cxn>
              <a:cxn ang="0">
                <a:pos x="1825" y="321"/>
              </a:cxn>
              <a:cxn ang="0">
                <a:pos x="2403" y="218"/>
              </a:cxn>
              <a:cxn ang="0">
                <a:pos x="3122" y="128"/>
              </a:cxn>
              <a:cxn ang="0">
                <a:pos x="4330" y="38"/>
              </a:cxn>
              <a:cxn ang="0">
                <a:pos x="5575" y="0"/>
              </a:cxn>
              <a:cxn ang="0">
                <a:pos x="7875" y="77"/>
              </a:cxn>
              <a:cxn ang="0">
                <a:pos x="9095" y="154"/>
              </a:cxn>
              <a:cxn ang="0">
                <a:pos x="11317" y="359"/>
              </a:cxn>
              <a:cxn ang="0">
                <a:pos x="13834" y="616"/>
              </a:cxn>
              <a:cxn ang="0">
                <a:pos x="15568" y="770"/>
              </a:cxn>
              <a:cxn ang="0">
                <a:pos x="17572" y="847"/>
              </a:cxn>
              <a:cxn ang="0">
                <a:pos x="18522" y="834"/>
              </a:cxn>
              <a:cxn ang="0">
                <a:pos x="19434" y="744"/>
              </a:cxn>
              <a:cxn ang="0">
                <a:pos x="20719" y="539"/>
              </a:cxn>
              <a:cxn ang="0">
                <a:pos x="22054" y="308"/>
              </a:cxn>
              <a:cxn ang="0">
                <a:pos x="23172" y="166"/>
              </a:cxn>
              <a:cxn ang="0">
                <a:pos x="24905" y="38"/>
              </a:cxn>
              <a:cxn ang="0">
                <a:pos x="26112" y="12"/>
              </a:cxn>
              <a:cxn ang="0">
                <a:pos x="27011" y="25"/>
              </a:cxn>
              <a:cxn ang="0">
                <a:pos x="28000" y="72"/>
              </a:cxn>
              <a:cxn ang="0">
                <a:pos x="28001" y="1117"/>
              </a:cxn>
              <a:cxn ang="0">
                <a:pos x="1" y="1117"/>
              </a:cxn>
              <a:cxn ang="0">
                <a:pos x="0" y="616"/>
              </a:cxn>
            </a:cxnLst>
            <a:rect l="0" t="0" r="r" b="b"/>
            <a:pathLst>
              <a:path w="28002" h="1118">
                <a:moveTo>
                  <a:pt x="0" y="616"/>
                </a:moveTo>
                <a:lnTo>
                  <a:pt x="498" y="577"/>
                </a:lnTo>
                <a:lnTo>
                  <a:pt x="934" y="513"/>
                </a:lnTo>
                <a:lnTo>
                  <a:pt x="1350" y="436"/>
                </a:lnTo>
                <a:lnTo>
                  <a:pt x="1825" y="321"/>
                </a:lnTo>
                <a:lnTo>
                  <a:pt x="2403" y="218"/>
                </a:lnTo>
                <a:lnTo>
                  <a:pt x="3122" y="128"/>
                </a:lnTo>
                <a:lnTo>
                  <a:pt x="4330" y="38"/>
                </a:lnTo>
                <a:lnTo>
                  <a:pt x="5575" y="0"/>
                </a:lnTo>
                <a:lnTo>
                  <a:pt x="7875" y="77"/>
                </a:lnTo>
                <a:lnTo>
                  <a:pt x="9095" y="154"/>
                </a:lnTo>
                <a:lnTo>
                  <a:pt x="11317" y="359"/>
                </a:lnTo>
                <a:lnTo>
                  <a:pt x="13834" y="616"/>
                </a:lnTo>
                <a:lnTo>
                  <a:pt x="15568" y="770"/>
                </a:lnTo>
                <a:lnTo>
                  <a:pt x="17572" y="847"/>
                </a:lnTo>
                <a:lnTo>
                  <a:pt x="18522" y="834"/>
                </a:lnTo>
                <a:lnTo>
                  <a:pt x="19434" y="744"/>
                </a:lnTo>
                <a:lnTo>
                  <a:pt x="20719" y="539"/>
                </a:lnTo>
                <a:lnTo>
                  <a:pt x="22054" y="308"/>
                </a:lnTo>
                <a:lnTo>
                  <a:pt x="23172" y="166"/>
                </a:lnTo>
                <a:lnTo>
                  <a:pt x="24905" y="38"/>
                </a:lnTo>
                <a:lnTo>
                  <a:pt x="26112" y="12"/>
                </a:lnTo>
                <a:lnTo>
                  <a:pt x="27011" y="25"/>
                </a:lnTo>
                <a:lnTo>
                  <a:pt x="28000" y="72"/>
                </a:lnTo>
                <a:lnTo>
                  <a:pt x="28001" y="1117"/>
                </a:lnTo>
                <a:lnTo>
                  <a:pt x="1" y="1117"/>
                </a:lnTo>
                <a:lnTo>
                  <a:pt x="0" y="616"/>
                </a:lnTo>
              </a:path>
            </a:pathLst>
          </a:custGeom>
          <a:gradFill rotWithShape="0">
            <a:gsLst>
              <a:gs pos="0">
                <a:srgbClr val="2F663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63468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EF4411-8D0F-2E47-B826-E1DD99496042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4104" name="Picture 1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1958975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3773" y="0"/>
            <a:ext cx="7918648" cy="1143000"/>
          </a:xfrm>
          <a:ln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defRPr/>
            </a:pPr>
            <a:r>
              <a:rPr lang="en-GB" sz="5400" kern="10" spc="-180" dirty="0" err="1" smtClean="0">
                <a:ln w="3175">
                  <a:solidFill>
                    <a:srgbClr val="40884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408843"/>
                    </a:gs>
                    <a:gs pos="100000">
                      <a:srgbClr val="2C5E2D"/>
                    </a:gs>
                  </a:gsLst>
                  <a:lin ang="5400000" scaled="1"/>
                </a:gradFill>
                <a:latin typeface="Purisa"/>
                <a:ea typeface="+mj-ea"/>
                <a:cs typeface="Purisa"/>
              </a:rPr>
              <a:t>EquiNaM</a:t>
            </a:r>
            <a:endParaRPr lang="en-US" sz="5400" dirty="0" smtClean="0">
              <a:latin typeface="Purisa" pitchFamily="2" charset="2"/>
              <a:ea typeface="+mj-ea"/>
              <a:cs typeface="Purisa" pitchFamily="2" charset="2"/>
            </a:endParaRPr>
          </a:p>
        </p:txBody>
      </p:sp>
      <p:sp>
        <p:nvSpPr>
          <p:cNvPr id="6147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08720"/>
            <a:ext cx="8568878" cy="17526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8000"/>
                </a:solidFill>
              </a:rPr>
              <a:t>Who participates</a:t>
            </a:r>
            <a:r>
              <a:rPr lang="en-GB" dirty="0" smtClean="0">
                <a:solidFill>
                  <a:srgbClr val="008000"/>
                </a:solidFill>
              </a:rPr>
              <a:t>? Socio</a:t>
            </a:r>
            <a:r>
              <a:rPr lang="en-GB" dirty="0">
                <a:solidFill>
                  <a:srgbClr val="008000"/>
                </a:solidFill>
              </a:rPr>
              <a:t>-</a:t>
            </a:r>
            <a:r>
              <a:rPr lang="en-GB" dirty="0" smtClean="0">
                <a:solidFill>
                  <a:srgbClr val="008000"/>
                </a:solidFill>
              </a:rPr>
              <a:t>demographic and socio-economic </a:t>
            </a:r>
            <a:r>
              <a:rPr lang="en-GB" dirty="0">
                <a:solidFill>
                  <a:srgbClr val="008000"/>
                </a:solidFill>
              </a:rPr>
              <a:t>differences in a </a:t>
            </a:r>
            <a:r>
              <a:rPr lang="en-GB" dirty="0" smtClean="0">
                <a:solidFill>
                  <a:srgbClr val="008000"/>
                </a:solidFill>
              </a:rPr>
              <a:t>women’s group intervention </a:t>
            </a:r>
            <a:r>
              <a:rPr lang="en-GB" dirty="0">
                <a:solidFill>
                  <a:srgbClr val="008000"/>
                </a:solidFill>
              </a:rPr>
              <a:t>to improve maternal and </a:t>
            </a:r>
            <a:r>
              <a:rPr lang="en-GB" dirty="0" err="1">
                <a:solidFill>
                  <a:srgbClr val="008000"/>
                </a:solidFill>
              </a:rPr>
              <a:t>newborn</a:t>
            </a:r>
            <a:r>
              <a:rPr lang="en-GB" dirty="0">
                <a:solidFill>
                  <a:srgbClr val="008000"/>
                </a:solidFill>
              </a:rPr>
              <a:t> survival</a:t>
            </a:r>
          </a:p>
          <a:p>
            <a:pPr eaLnBrk="1" hangingPunct="1"/>
            <a:r>
              <a:rPr lang="en-US" dirty="0" err="1" smtClean="0">
                <a:solidFill>
                  <a:srgbClr val="2C5E2D"/>
                </a:solidFill>
                <a:latin typeface="Arial" charset="0"/>
              </a:rPr>
              <a:t>Dr</a:t>
            </a:r>
            <a:r>
              <a:rPr lang="en-US" dirty="0" smtClean="0">
                <a:solidFill>
                  <a:srgbClr val="2C5E2D"/>
                </a:solidFill>
                <a:latin typeface="Arial" charset="0"/>
              </a:rPr>
              <a:t> Joanna Morrison, </a:t>
            </a:r>
            <a:r>
              <a:rPr lang="en-US" dirty="0" err="1" smtClean="0">
                <a:solidFill>
                  <a:srgbClr val="2C5E2D"/>
                </a:solidFill>
                <a:latin typeface="Arial" charset="0"/>
              </a:rPr>
              <a:t>Dr</a:t>
            </a:r>
            <a:r>
              <a:rPr lang="en-US" dirty="0" smtClean="0">
                <a:solidFill>
                  <a:srgbClr val="2C5E2D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2C5E2D"/>
                </a:solidFill>
                <a:latin typeface="Arial" charset="0"/>
              </a:rPr>
              <a:t>Tanja</a:t>
            </a:r>
            <a:r>
              <a:rPr lang="en-US" dirty="0" smtClean="0">
                <a:solidFill>
                  <a:srgbClr val="2C5E2D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2C5E2D"/>
                </a:solidFill>
                <a:latin typeface="Arial" charset="0"/>
              </a:rPr>
              <a:t>Houweling</a:t>
            </a:r>
            <a:r>
              <a:rPr lang="en-US" dirty="0" smtClean="0">
                <a:solidFill>
                  <a:srgbClr val="2C5E2D"/>
                </a:solidFill>
                <a:latin typeface="Arial" charset="0"/>
              </a:rPr>
              <a:t> &amp; </a:t>
            </a:r>
            <a:r>
              <a:rPr lang="en-US" dirty="0" err="1" smtClean="0">
                <a:solidFill>
                  <a:srgbClr val="2C5E2D"/>
                </a:solidFill>
                <a:latin typeface="Arial" charset="0"/>
              </a:rPr>
              <a:t>EquiNaM</a:t>
            </a:r>
            <a:r>
              <a:rPr lang="en-US" dirty="0" smtClean="0">
                <a:solidFill>
                  <a:srgbClr val="2C5E2D"/>
                </a:solidFill>
                <a:latin typeface="Arial" charset="0"/>
              </a:rPr>
              <a:t> team http</a:t>
            </a:r>
            <a:r>
              <a:rPr lang="en-US" dirty="0">
                <a:solidFill>
                  <a:srgbClr val="2C5E2D"/>
                </a:solidFill>
                <a:latin typeface="Arial" charset="0"/>
              </a:rPr>
              <a:t>://</a:t>
            </a:r>
            <a:r>
              <a:rPr lang="en-US" dirty="0" err="1">
                <a:solidFill>
                  <a:srgbClr val="2C5E2D"/>
                </a:solidFill>
                <a:latin typeface="Arial" charset="0"/>
              </a:rPr>
              <a:t>equinam.global</a:t>
            </a:r>
            <a:r>
              <a:rPr lang="en-US" dirty="0">
                <a:solidFill>
                  <a:srgbClr val="2C5E2D"/>
                </a:solidFill>
                <a:latin typeface="Arial" charset="0"/>
              </a:rPr>
              <a:t>-health-</a:t>
            </a:r>
            <a:r>
              <a:rPr lang="en-US" dirty="0" err="1">
                <a:solidFill>
                  <a:srgbClr val="2C5E2D"/>
                </a:solidFill>
                <a:latin typeface="Arial" charset="0"/>
              </a:rPr>
              <a:t>inequalities.info</a:t>
            </a:r>
            <a:endParaRPr lang="en-US" dirty="0">
              <a:solidFill>
                <a:srgbClr val="2C5E2D"/>
              </a:solidFill>
              <a:latin typeface="Arial" charset="0"/>
            </a:endParaRPr>
          </a:p>
          <a:p>
            <a:pPr eaLnBrk="1" hangingPunct="1"/>
            <a:endParaRPr lang="en-US" dirty="0">
              <a:solidFill>
                <a:srgbClr val="2C5E2D"/>
              </a:solidFill>
              <a:latin typeface="Arial" charset="0"/>
            </a:endParaRPr>
          </a:p>
          <a:p>
            <a:pPr eaLnBrk="1" hangingPunct="1"/>
            <a:endParaRPr lang="en-US" sz="2800" dirty="0">
              <a:solidFill>
                <a:srgbClr val="2C5E2D"/>
              </a:solidFill>
              <a:latin typeface="Arial" charset="0"/>
            </a:endParaRPr>
          </a:p>
          <a:p>
            <a:pPr eaLnBrk="1" hangingPunct="1"/>
            <a:endParaRPr lang="en-US" sz="2800" dirty="0">
              <a:solidFill>
                <a:srgbClr val="2C5E2D"/>
              </a:solidFill>
              <a:latin typeface="Arial" charset="0"/>
            </a:endParaRPr>
          </a:p>
          <a:p>
            <a:pPr eaLnBrk="1" hangingPunct="1"/>
            <a:endParaRPr lang="en-US" sz="2800" dirty="0">
              <a:solidFill>
                <a:srgbClr val="2C5E2D"/>
              </a:solidFill>
              <a:latin typeface="Arial" charset="0"/>
            </a:endParaRPr>
          </a:p>
          <a:p>
            <a:pPr eaLnBrk="1" hangingPunct="1"/>
            <a:endParaRPr lang="en-US" sz="2800" dirty="0">
              <a:solidFill>
                <a:srgbClr val="2C5E2D"/>
              </a:solidFill>
              <a:latin typeface="Arial" charset="0"/>
            </a:endParaRPr>
          </a:p>
        </p:txBody>
      </p:sp>
      <p:pic>
        <p:nvPicPr>
          <p:cNvPr id="6148" name="Picture 3" descr="T:\2. WORK\C - ESRC\Activity 1. COORDINATION\Communication\1. ESRC\10. Logo and acknowledgements\ESRC_logos_tcm8-5099\JPG RGB 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88913"/>
            <a:ext cx="874712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T:\2. WORK\C - ESRC\Activity 7. PATHWAYS TO IMPACT\partner logos and photos\dfid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3338" y="376238"/>
            <a:ext cx="142875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3789040"/>
            <a:ext cx="8712968" cy="2585323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eaLnBrk="1" hangingPunct="1"/>
            <a:r>
              <a:rPr lang="en-GB" sz="2400" dirty="0" smtClean="0">
                <a:solidFill>
                  <a:srgbClr val="008000"/>
                </a:solidFill>
              </a:rPr>
              <a:t>Introduction: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GB" sz="2400" dirty="0" smtClean="0"/>
              <a:t>Progress </a:t>
            </a:r>
            <a:r>
              <a:rPr lang="en-GB" sz="2400" dirty="0"/>
              <a:t>towards </a:t>
            </a:r>
            <a:r>
              <a:rPr lang="en-GB" sz="2400" b="1" dirty="0"/>
              <a:t>Millennium Development Goals</a:t>
            </a:r>
            <a:r>
              <a:rPr lang="en-GB" sz="2400" dirty="0"/>
              <a:t> has been highly uneven. 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GB" sz="2400" b="1" dirty="0"/>
              <a:t>Lower socio-economic groups </a:t>
            </a:r>
            <a:r>
              <a:rPr lang="en-GB" sz="2400" dirty="0"/>
              <a:t>lag behind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GB" sz="2400" b="1" dirty="0"/>
              <a:t>Inequalities in maternal and child health</a:t>
            </a:r>
            <a:r>
              <a:rPr lang="en-GB" sz="2400" dirty="0"/>
              <a:t> are huge - </a:t>
            </a:r>
            <a:r>
              <a:rPr lang="en-GB" sz="2400" b="1" dirty="0"/>
              <a:t>between</a:t>
            </a:r>
            <a:r>
              <a:rPr lang="en-GB" sz="2400" dirty="0"/>
              <a:t> and </a:t>
            </a:r>
            <a:r>
              <a:rPr lang="en-GB" sz="2400" b="1" dirty="0"/>
              <a:t>within</a:t>
            </a:r>
            <a:r>
              <a:rPr lang="en-GB" sz="2400" dirty="0"/>
              <a:t> countries</a:t>
            </a:r>
          </a:p>
          <a:p>
            <a:endParaRPr lang="en-US" dirty="0"/>
          </a:p>
        </p:txBody>
      </p:sp>
      <p:grpSp>
        <p:nvGrpSpPr>
          <p:cNvPr id="16" name="Group 10"/>
          <p:cNvGrpSpPr>
            <a:grpSpLocks/>
          </p:cNvGrpSpPr>
          <p:nvPr/>
        </p:nvGrpSpPr>
        <p:grpSpPr bwMode="auto">
          <a:xfrm>
            <a:off x="-1114" y="2924944"/>
            <a:ext cx="8975725" cy="828675"/>
            <a:chOff x="101600" y="5149850"/>
            <a:chExt cx="8975725" cy="828675"/>
          </a:xfrm>
        </p:grpSpPr>
        <p:pic>
          <p:nvPicPr>
            <p:cNvPr id="17" name="Picture 8" descr="UCL-png-logo-black-small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00" y="5308600"/>
              <a:ext cx="16192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7" descr="BADAS-logo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8775" y="5203825"/>
              <a:ext cx="833438" cy="684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806"/>
            <a:stretch>
              <a:fillRect/>
            </a:stretch>
          </p:blipFill>
          <p:spPr bwMode="auto">
            <a:xfrm>
              <a:off x="4822825" y="5257800"/>
              <a:ext cx="1184275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" descr="EURlogo_zw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738" y="5287963"/>
              <a:ext cx="2160587" cy="515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2" descr="MaiMwana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525" y="5186363"/>
              <a:ext cx="817563" cy="79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1238" y="5186363"/>
              <a:ext cx="860425" cy="755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6" descr="SNEHAmedium copy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6038" y="5149850"/>
              <a:ext cx="904875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29600" cy="532859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sz="2600" b="1" dirty="0" smtClean="0">
                <a:latin typeface="Arial" charset="0"/>
              </a:rPr>
              <a:t>Effective </a:t>
            </a:r>
            <a:r>
              <a:rPr lang="en-GB" sz="2600" b="1" dirty="0">
                <a:latin typeface="Arial" charset="0"/>
              </a:rPr>
              <a:t>interventions </a:t>
            </a:r>
            <a:r>
              <a:rPr lang="en-GB" sz="2600" dirty="0">
                <a:latin typeface="Arial" charset="0"/>
              </a:rPr>
              <a:t>are known, but </a:t>
            </a:r>
            <a:r>
              <a:rPr lang="en-GB" sz="2600" b="1" dirty="0">
                <a:latin typeface="Arial" charset="0"/>
              </a:rPr>
              <a:t>rarely reach those who need them most</a:t>
            </a:r>
            <a:r>
              <a:rPr lang="en-GB" sz="2600" b="1" dirty="0" smtClean="0">
                <a:latin typeface="Arial" charset="0"/>
              </a:rPr>
              <a:t>.</a:t>
            </a:r>
          </a:p>
          <a:p>
            <a:pPr marL="0" indent="0" algn="ctr" eaLnBrk="1" hangingPunct="1">
              <a:buNone/>
            </a:pPr>
            <a:r>
              <a:rPr lang="en-GB" sz="2600" dirty="0" smtClean="0">
                <a:latin typeface="Arial" charset="0"/>
              </a:rPr>
              <a:t>7 cluster RCTs of women’s group interventions working through participatory learning and action cycles in </a:t>
            </a:r>
            <a:r>
              <a:rPr lang="en-GB" sz="2600" dirty="0" smtClean="0">
                <a:solidFill>
                  <a:srgbClr val="408843"/>
                </a:solidFill>
                <a:latin typeface="Arial" charset="0"/>
              </a:rPr>
              <a:t>India, Nepal, Bangladesh, Malawi</a:t>
            </a:r>
          </a:p>
          <a:p>
            <a:pPr marL="0" indent="0" eaLnBrk="1" hangingPunct="1">
              <a:buNone/>
            </a:pPr>
            <a:r>
              <a:rPr lang="en-GB" sz="2600" b="1" dirty="0" smtClean="0">
                <a:solidFill>
                  <a:srgbClr val="008000"/>
                </a:solidFill>
                <a:latin typeface="Arial" charset="0"/>
              </a:rPr>
              <a:t>37%</a:t>
            </a:r>
            <a:r>
              <a:rPr lang="en-GB" sz="2600" dirty="0" smtClean="0">
                <a:latin typeface="Arial" charset="0"/>
              </a:rPr>
              <a:t> reduction in </a:t>
            </a:r>
            <a:r>
              <a:rPr lang="en-GB" sz="2600" u="sng" dirty="0" smtClean="0">
                <a:latin typeface="Arial" charset="0"/>
              </a:rPr>
              <a:t>maternal mortality</a:t>
            </a:r>
            <a:r>
              <a:rPr lang="en-GB" sz="2600" dirty="0" smtClean="0">
                <a:latin typeface="Arial" charset="0"/>
              </a:rPr>
              <a:t> and </a:t>
            </a:r>
            <a:r>
              <a:rPr lang="en-GB" sz="2600" b="1" dirty="0" smtClean="0">
                <a:solidFill>
                  <a:srgbClr val="008000"/>
                </a:solidFill>
                <a:latin typeface="Arial" charset="0"/>
              </a:rPr>
              <a:t>23%</a:t>
            </a:r>
            <a:r>
              <a:rPr lang="en-GB" sz="2600" dirty="0" smtClean="0">
                <a:latin typeface="Arial" charset="0"/>
              </a:rPr>
              <a:t> reduction in </a:t>
            </a:r>
            <a:r>
              <a:rPr lang="en-GB" sz="2600" u="sng" dirty="0" smtClean="0">
                <a:latin typeface="Arial" charset="0"/>
              </a:rPr>
              <a:t>neonatal mortality</a:t>
            </a:r>
            <a:r>
              <a:rPr lang="en-GB" sz="2600" dirty="0" smtClean="0">
                <a:latin typeface="Arial" charset="0"/>
              </a:rPr>
              <a:t> </a:t>
            </a:r>
            <a:r>
              <a:rPr lang="en-GB" sz="1600" dirty="0" smtClean="0">
                <a:latin typeface="Arial" charset="0"/>
              </a:rPr>
              <a:t>(</a:t>
            </a:r>
            <a:r>
              <a:rPr lang="en-GB" sz="1600" i="1" dirty="0" err="1" smtClean="0">
                <a:latin typeface="Arial" charset="0"/>
              </a:rPr>
              <a:t>Prost</a:t>
            </a:r>
            <a:r>
              <a:rPr lang="en-GB" sz="1600" i="1" dirty="0" smtClean="0">
                <a:latin typeface="Arial" charset="0"/>
              </a:rPr>
              <a:t> et al. Lancet 2013</a:t>
            </a:r>
            <a:r>
              <a:rPr lang="en-GB" sz="1600" dirty="0" smtClean="0">
                <a:latin typeface="Arial" charset="0"/>
              </a:rPr>
              <a:t>)</a:t>
            </a:r>
          </a:p>
          <a:p>
            <a:pPr marL="0" indent="0" eaLnBrk="1" hangingPunct="1">
              <a:buNone/>
            </a:pPr>
            <a:endParaRPr lang="en-GB" sz="2600" dirty="0" smtClean="0">
              <a:latin typeface="Arial" charset="0"/>
            </a:endParaRPr>
          </a:p>
          <a:p>
            <a:pPr marL="0" indent="0" eaLnBrk="1" hangingPunct="1">
              <a:buNone/>
            </a:pPr>
            <a:endParaRPr lang="en-GB" b="1" dirty="0">
              <a:latin typeface="Arial" charset="0"/>
            </a:endParaRPr>
          </a:p>
          <a:p>
            <a:pPr eaLnBrk="1" hangingPunct="1"/>
            <a:endParaRPr lang="en-GB" sz="1400" b="1" dirty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research</a:t>
            </a:r>
            <a:endParaRPr lang="en-US" dirty="0"/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467544" y="4149080"/>
            <a:ext cx="3835400" cy="2076450"/>
            <a:chOff x="48" y="1272"/>
            <a:chExt cx="3040" cy="1747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960" y="1272"/>
              <a:ext cx="1392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 dirty="0"/>
                <a:t>Problem Identification</a:t>
              </a: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2128" y="2032"/>
              <a:ext cx="960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 dirty="0"/>
                <a:t>Planning together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813" y="2736"/>
              <a:ext cx="1635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/>
                <a:t>Implementation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8" y="2032"/>
              <a:ext cx="1312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600" b="1" dirty="0"/>
                <a:t>Participatory evaluation</a:t>
              </a:r>
            </a:p>
          </p:txBody>
        </p:sp>
        <p:sp>
          <p:nvSpPr>
            <p:cNvPr id="21" name="AutoShape 11"/>
            <p:cNvSpPr>
              <a:spLocks noChangeArrowheads="1"/>
            </p:cNvSpPr>
            <p:nvPr/>
          </p:nvSpPr>
          <p:spPr bwMode="auto">
            <a:xfrm rot="5400000" flipV="1">
              <a:off x="2368" y="2704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2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FFAF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12"/>
            <p:cNvSpPr>
              <a:spLocks noChangeArrowheads="1"/>
            </p:cNvSpPr>
            <p:nvPr/>
          </p:nvSpPr>
          <p:spPr bwMode="auto">
            <a:xfrm flipH="1">
              <a:off x="576" y="2664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2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FFAF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13"/>
            <p:cNvSpPr>
              <a:spLocks noChangeArrowheads="1"/>
            </p:cNvSpPr>
            <p:nvPr/>
          </p:nvSpPr>
          <p:spPr bwMode="auto">
            <a:xfrm flipV="1">
              <a:off x="2400" y="1616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2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FFAF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14"/>
            <p:cNvSpPr>
              <a:spLocks noChangeArrowheads="1"/>
            </p:cNvSpPr>
            <p:nvPr/>
          </p:nvSpPr>
          <p:spPr bwMode="auto">
            <a:xfrm rot="5400000" flipH="1">
              <a:off x="616" y="1584"/>
              <a:ext cx="288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2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FFAF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5" name="Picture 4" descr="T:\2. WORK\C - ESRC\Activity 7. PATHWAYS TO IMPACT\Photos\Owner PCP\WG_Meeting_PC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023" b="15617"/>
          <a:stretch>
            <a:fillRect/>
          </a:stretch>
        </p:blipFill>
        <p:spPr bwMode="auto">
          <a:xfrm>
            <a:off x="4716016" y="4005064"/>
            <a:ext cx="4248472" cy="268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7544" y="34690"/>
            <a:ext cx="6346825" cy="77787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Methods</a:t>
            </a:r>
            <a:endParaRPr lang="en-GB" dirty="0">
              <a:latin typeface="Arial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057" y="764704"/>
            <a:ext cx="8805664" cy="345638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>
                <a:latin typeface="Arial" charset="0"/>
              </a:rPr>
              <a:t>Quantitative and qualitative research to understand:</a:t>
            </a:r>
          </a:p>
          <a:p>
            <a:pPr marL="0" indent="0" eaLnBrk="1" hangingPunct="1">
              <a:buNone/>
            </a:pPr>
            <a:r>
              <a:rPr lang="en-GB" i="1" dirty="0" smtClean="0">
                <a:solidFill>
                  <a:srgbClr val="008000"/>
                </a:solidFill>
                <a:latin typeface="Arial" charset="0"/>
              </a:rPr>
              <a:t>1. What were the socio-demographic and socio-economic differences in attendance in women’s groups?</a:t>
            </a:r>
          </a:p>
          <a:p>
            <a:r>
              <a:rPr lang="en-US" dirty="0"/>
              <a:t>Secondary analysis of trial data</a:t>
            </a:r>
          </a:p>
          <a:p>
            <a:r>
              <a:rPr lang="en-US" dirty="0"/>
              <a:t>Combined population &gt; 2 million</a:t>
            </a:r>
          </a:p>
          <a:p>
            <a:r>
              <a:rPr lang="en-US" dirty="0"/>
              <a:t>Prospective surveillance of birth </a:t>
            </a:r>
            <a:r>
              <a:rPr lang="en-US" dirty="0" smtClean="0"/>
              <a:t>outcomes through post</a:t>
            </a:r>
            <a:r>
              <a:rPr lang="en-US" dirty="0"/>
              <a:t>-partum interview</a:t>
            </a:r>
          </a:p>
          <a:p>
            <a:pPr marL="0" indent="0" eaLnBrk="1" hangingPunct="1">
              <a:buNone/>
            </a:pPr>
            <a:r>
              <a:rPr lang="en-GB" i="1" dirty="0" smtClean="0">
                <a:solidFill>
                  <a:srgbClr val="008000"/>
                </a:solidFill>
                <a:latin typeface="Arial" charset="0"/>
              </a:rPr>
              <a:t>2. Where there were differences, why was this the case, and how can these be changed?</a:t>
            </a:r>
            <a:endParaRPr lang="en-US" dirty="0" smtClean="0">
              <a:solidFill>
                <a:srgbClr val="008000"/>
              </a:solidFill>
              <a:latin typeface="Arial" charset="0"/>
            </a:endParaRPr>
          </a:p>
          <a:p>
            <a:r>
              <a:rPr lang="en-US" dirty="0"/>
              <a:t>Purposive sampling of women attending/not attending </a:t>
            </a:r>
            <a:r>
              <a:rPr lang="en-US" dirty="0" smtClean="0"/>
              <a:t>groups, focus group discussions and SSI</a:t>
            </a:r>
            <a:endParaRPr lang="en-US" dirty="0"/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pPr>
              <a:buFontTx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3717032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323528" y="29723"/>
            <a:ext cx="6346825" cy="777875"/>
          </a:xfrm>
        </p:spPr>
        <p:txBody>
          <a:bodyPr/>
          <a:lstStyle/>
          <a:p>
            <a:r>
              <a:rPr lang="nl-NL" dirty="0" err="1" smtClean="0">
                <a:latin typeface="Arial" charset="0"/>
              </a:rPr>
              <a:t>Quantitative</a:t>
            </a:r>
            <a:r>
              <a:rPr lang="nl-NL" dirty="0" smtClean="0">
                <a:latin typeface="Arial" charset="0"/>
              </a:rPr>
              <a:t> </a:t>
            </a:r>
            <a:r>
              <a:rPr lang="nl-NL" dirty="0" err="1">
                <a:latin typeface="Arial" charset="0"/>
              </a:rPr>
              <a:t>f</a:t>
            </a:r>
            <a:r>
              <a:rPr lang="nl-NL" dirty="0" err="1" smtClean="0">
                <a:latin typeface="Arial" charset="0"/>
              </a:rPr>
              <a:t>indings</a:t>
            </a:r>
            <a:endParaRPr lang="nl-NL" dirty="0">
              <a:latin typeface="Arial" charset="0"/>
            </a:endParaRPr>
          </a:p>
        </p:txBody>
      </p:sp>
      <p:graphicFrame>
        <p:nvGraphicFramePr>
          <p:cNvPr id="5" name="Char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7931761"/>
              </p:ext>
            </p:extLst>
          </p:nvPr>
        </p:nvGraphicFramePr>
        <p:xfrm>
          <a:off x="5076056" y="1124744"/>
          <a:ext cx="3887911" cy="2248298"/>
        </p:xfrm>
        <a:graphic>
          <a:graphicData uri="http://schemas.openxmlformats.org/presentationml/2006/ole">
            <p:oleObj spid="_x0000_s2117" r:id="rId3" imgW="6657409" imgH="3554276" progId="Excel.Sheet.8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052736"/>
            <a:ext cx="8784975" cy="2308324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-In all trials </a:t>
            </a:r>
            <a:r>
              <a:rPr lang="en-US" sz="2400" b="1" dirty="0" smtClean="0"/>
              <a:t>small</a:t>
            </a:r>
            <a:r>
              <a:rPr lang="en-US" sz="2400" b="1" dirty="0"/>
              <a:t>/no socio-economic </a:t>
            </a:r>
            <a:endParaRPr lang="en-US" sz="2400" b="1" dirty="0" smtClean="0"/>
          </a:p>
          <a:p>
            <a:r>
              <a:rPr lang="en-US" sz="2400" b="1" dirty="0" smtClean="0"/>
              <a:t>differences</a:t>
            </a:r>
            <a:r>
              <a:rPr lang="en-US" sz="2400" dirty="0" smtClean="0"/>
              <a:t> </a:t>
            </a:r>
            <a:r>
              <a:rPr lang="en-US" sz="2400" dirty="0"/>
              <a:t>in women </a:t>
            </a:r>
            <a:r>
              <a:rPr lang="en-US" sz="2400" dirty="0" smtClean="0"/>
              <a:t>attending </a:t>
            </a:r>
          </a:p>
          <a:p>
            <a:r>
              <a:rPr lang="en-US" sz="2400" dirty="0" smtClean="0"/>
              <a:t>groups </a:t>
            </a:r>
            <a:r>
              <a:rPr lang="en-US" sz="2400" dirty="0"/>
              <a:t>compared with </a:t>
            </a:r>
            <a:endParaRPr lang="en-US" sz="2400" dirty="0" smtClean="0"/>
          </a:p>
          <a:p>
            <a:r>
              <a:rPr lang="en-US" sz="2400" dirty="0" smtClean="0"/>
              <a:t>population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some sites: lower attendance </a:t>
            </a:r>
          </a:p>
          <a:p>
            <a:r>
              <a:rPr lang="en-US" sz="2400" dirty="0" smtClean="0"/>
              <a:t>among </a:t>
            </a:r>
            <a:r>
              <a:rPr lang="en-US" sz="2400" b="1" dirty="0"/>
              <a:t>elite</a:t>
            </a:r>
            <a:r>
              <a:rPr lang="en-US" sz="2400" dirty="0"/>
              <a:t> (top 2-10%</a:t>
            </a:r>
            <a:r>
              <a:rPr lang="en-US" sz="2400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3573016"/>
            <a:ext cx="8784976" cy="2769989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In all trials </a:t>
            </a:r>
            <a:r>
              <a:rPr lang="en-US" sz="2400" b="1" dirty="0" smtClean="0"/>
              <a:t>young, married women</a:t>
            </a:r>
          </a:p>
          <a:p>
            <a:r>
              <a:rPr lang="en-US" sz="2400" b="1" dirty="0" smtClean="0"/>
              <a:t>with no children </a:t>
            </a:r>
            <a:r>
              <a:rPr lang="en-US" sz="2400" dirty="0" smtClean="0"/>
              <a:t>attended </a:t>
            </a:r>
          </a:p>
          <a:p>
            <a:r>
              <a:rPr lang="en-US" sz="2400" dirty="0" smtClean="0"/>
              <a:t>less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Not just in </a:t>
            </a:r>
            <a:r>
              <a:rPr lang="en-US" sz="2400" b="1" dirty="0"/>
              <a:t>South </a:t>
            </a:r>
            <a:r>
              <a:rPr lang="en-US" sz="2400" b="1" dirty="0" smtClean="0"/>
              <a:t>Asia</a:t>
            </a:r>
            <a:r>
              <a:rPr lang="en-US" sz="2400" dirty="0" smtClean="0"/>
              <a:t>, also in </a:t>
            </a:r>
          </a:p>
          <a:p>
            <a:r>
              <a:rPr lang="en-US" sz="2400" b="1" dirty="0" smtClean="0"/>
              <a:t>Malawi</a:t>
            </a:r>
            <a:endParaRPr lang="nl-NL" sz="24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10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2063250"/>
              </p:ext>
            </p:extLst>
          </p:nvPr>
        </p:nvGraphicFramePr>
        <p:xfrm>
          <a:off x="5292080" y="3717032"/>
          <a:ext cx="3651324" cy="2858393"/>
        </p:xfrm>
        <a:graphic>
          <a:graphicData uri="http://schemas.openxmlformats.org/presentationml/2006/ole">
            <p:oleObj spid="_x0000_s2118" r:id="rId4" imgW="4023709" imgH="356037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013176"/>
            <a:ext cx="8496944" cy="1440160"/>
          </a:xfrm>
          <a:ln>
            <a:solidFill>
              <a:srgbClr val="008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solidFill>
                  <a:srgbClr val="008000"/>
                </a:solidFill>
              </a:rPr>
              <a:t>How to overcome barriers to attendance?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000000"/>
                </a:solidFill>
              </a:rPr>
              <a:t>Home visits to talk to families and encourage women; split group into two:</a:t>
            </a:r>
          </a:p>
          <a:p>
            <a:pPr marL="0" indent="0">
              <a:buNone/>
            </a:pPr>
            <a:r>
              <a:rPr lang="en-GB" sz="1800" i="1" dirty="0" smtClean="0"/>
              <a:t>“</a:t>
            </a:r>
            <a:r>
              <a:rPr lang="en-GB" sz="1800" i="1" dirty="0"/>
              <a:t>Maybe the women need to be split into two groups; the old women </a:t>
            </a:r>
            <a:r>
              <a:rPr lang="en-GB" sz="1800" i="1" dirty="0" smtClean="0"/>
              <a:t>in </a:t>
            </a:r>
            <a:r>
              <a:rPr lang="en-GB" sz="1800" i="1" dirty="0"/>
              <a:t>their own group and those with no children </a:t>
            </a:r>
            <a:r>
              <a:rPr lang="en-GB" sz="1800" i="1" dirty="0" smtClean="0"/>
              <a:t>in </a:t>
            </a:r>
            <a:r>
              <a:rPr lang="en-GB" sz="1800" i="1" dirty="0"/>
              <a:t>another group.” </a:t>
            </a:r>
            <a:r>
              <a:rPr lang="en-GB" sz="1800" i="1" dirty="0" smtClean="0"/>
              <a:t>(Malawi FGD)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924944"/>
            <a:ext cx="8532440" cy="2031325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Why did young married women with no children attend less? </a:t>
            </a:r>
          </a:p>
          <a:p>
            <a:r>
              <a:rPr lang="en-GB" i="1" dirty="0"/>
              <a:t>”As she is just married, </a:t>
            </a:r>
            <a:r>
              <a:rPr lang="en-GB" i="1" dirty="0" smtClean="0"/>
              <a:t>she is new in the community. </a:t>
            </a:r>
            <a:r>
              <a:rPr lang="en-GB" i="1" dirty="0"/>
              <a:t>She is </a:t>
            </a:r>
            <a:r>
              <a:rPr lang="en-GB" i="1" dirty="0" smtClean="0"/>
              <a:t>under the </a:t>
            </a:r>
            <a:r>
              <a:rPr lang="en-GB" i="1" dirty="0"/>
              <a:t>control of </a:t>
            </a:r>
            <a:r>
              <a:rPr lang="en-GB" i="1" dirty="0" smtClean="0"/>
              <a:t>her father </a:t>
            </a:r>
            <a:r>
              <a:rPr lang="en-GB" i="1" dirty="0"/>
              <a:t>and mother-in-</a:t>
            </a:r>
            <a:r>
              <a:rPr lang="en-GB" i="1" dirty="0" smtClean="0"/>
              <a:t>law, </a:t>
            </a:r>
            <a:r>
              <a:rPr lang="en-GB" i="1" dirty="0"/>
              <a:t>as well as her </a:t>
            </a:r>
            <a:r>
              <a:rPr lang="en-GB" i="1" dirty="0" smtClean="0"/>
              <a:t>husband... also, because of shyness </a:t>
            </a:r>
            <a:r>
              <a:rPr lang="en-GB" i="1" dirty="0"/>
              <a:t>and fear </a:t>
            </a:r>
            <a:r>
              <a:rPr lang="en-GB" i="1" dirty="0" smtClean="0"/>
              <a:t>newly </a:t>
            </a:r>
            <a:r>
              <a:rPr lang="en-GB" i="1" dirty="0"/>
              <a:t>married girls don’t come to the group.” </a:t>
            </a:r>
            <a:r>
              <a:rPr lang="en-GB" i="1" dirty="0" smtClean="0"/>
              <a:t>(Nepal </a:t>
            </a:r>
            <a:r>
              <a:rPr lang="en-GB" i="1" dirty="0" err="1" smtClean="0"/>
              <a:t>Dhanusha</a:t>
            </a:r>
            <a:r>
              <a:rPr lang="en-GB" i="1" dirty="0" smtClean="0"/>
              <a:t> FGD)</a:t>
            </a:r>
          </a:p>
          <a:p>
            <a:endParaRPr lang="en-GB" i="1" dirty="0" smtClean="0"/>
          </a:p>
          <a:p>
            <a:r>
              <a:rPr lang="en-US" i="1" dirty="0"/>
              <a:t>“I do say I want to go. But they say, </a:t>
            </a:r>
            <a:r>
              <a:rPr lang="en-US" i="1" dirty="0" smtClean="0"/>
              <a:t>‘it’s </a:t>
            </a:r>
            <a:r>
              <a:rPr lang="en-US" i="1" dirty="0"/>
              <a:t>too far </a:t>
            </a:r>
            <a:r>
              <a:rPr lang="en-US" i="1" dirty="0" smtClean="0"/>
              <a:t>away’. </a:t>
            </a:r>
            <a:r>
              <a:rPr lang="en-US" i="1" dirty="0"/>
              <a:t>And I’m a new bride. People will say bad </a:t>
            </a:r>
            <a:r>
              <a:rPr lang="en-US" i="1" dirty="0" smtClean="0"/>
              <a:t>things about me if I go”(young married woman Bangladesh FGD) </a:t>
            </a:r>
            <a:endParaRPr lang="en-US" i="1" dirty="0" smtClean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052736"/>
            <a:ext cx="8496944" cy="175432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Why were there no/small socioeconomic differences between attenders and the population?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facilitator was respected and encouraged ALL women.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materials were easy to understand and fun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Maternal and newborn health issues affect everyone, not just rich or poor women, so everyone was interested to learn</a:t>
            </a:r>
            <a:endParaRPr lang="en-US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5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5351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465</Words>
  <Application>Microsoft Office PowerPoint</Application>
  <PresentationFormat>On-screen Show (4:3)</PresentationFormat>
  <Paragraphs>57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Microsoft Office Excel 97-2003 Worksheet</vt:lpstr>
      <vt:lpstr>EquiNaM</vt:lpstr>
      <vt:lpstr>Our research</vt:lpstr>
      <vt:lpstr>Methods</vt:lpstr>
      <vt:lpstr>Quantitative findings</vt:lpstr>
      <vt:lpstr>Qualitative findings</vt:lpstr>
      <vt:lpstr>Slide 6</vt:lpstr>
    </vt:vector>
  </TitlesOfParts>
  <Company>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Andreas Jung</dc:creator>
  <cp:lastModifiedBy> </cp:lastModifiedBy>
  <cp:revision>187</cp:revision>
  <dcterms:created xsi:type="dcterms:W3CDTF">2011-11-06T14:26:15Z</dcterms:created>
  <dcterms:modified xsi:type="dcterms:W3CDTF">2013-06-28T14:09:55Z</dcterms:modified>
</cp:coreProperties>
</file>